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9" r:id="rId4"/>
    <p:sldId id="268" r:id="rId5"/>
    <p:sldId id="263" r:id="rId6"/>
    <p:sldId id="262" r:id="rId7"/>
    <p:sldId id="259" r:id="rId8"/>
    <p:sldId id="258" r:id="rId9"/>
    <p:sldId id="261" r:id="rId10"/>
    <p:sldId id="270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-07-07" id="{24F9752E-DE84-477B-BD76-7EF0D8299D7A}">
          <p14:sldIdLst>
            <p14:sldId id="256"/>
            <p14:sldId id="266"/>
            <p14:sldId id="269"/>
            <p14:sldId id="268"/>
            <p14:sldId id="263"/>
            <p14:sldId id="262"/>
            <p14:sldId id="259"/>
            <p14:sldId id="258"/>
            <p14:sldId id="261"/>
          </p14:sldIdLst>
        </p14:section>
        <p14:section name="v0" id="{579188FA-F427-49EC-A246-4FB8B4546C4F}">
          <p14:sldIdLst>
            <p14:sldId id="270"/>
          </p14:sldIdLst>
        </p14:section>
        <p14:section name="others" id="{CD6D8FEB-55EB-40E4-86DF-5E6E122F132D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64" autoAdjust="0"/>
    <p:restoredTop sz="94660"/>
  </p:normalViewPr>
  <p:slideViewPr>
    <p:cSldViewPr snapToGrid="0">
      <p:cViewPr>
        <p:scale>
          <a:sx n="66" d="100"/>
          <a:sy n="66" d="100"/>
        </p:scale>
        <p:origin x="2808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CA09-36D3-4AC3-B927-09B40AE0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E6F28-FA0E-4B21-B4FB-80A002A6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FE29-2B48-4CDC-830A-72065C0D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C47E-2350-4DE1-9F3D-269EDD73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C2A0-9B05-4213-986E-2AB9DB7D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FB08-A959-4E1B-99D6-FF9C304B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7C13-805F-4F66-8FEE-967E1F71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2BB9-54D4-4F3D-8875-FF361DBC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AAEF-4DD3-46DC-962B-58062CBB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F6C0-CFC4-4405-BF0C-8D3E24C9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E32F2-7A61-40BE-B16A-0F955CF5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9E70-329F-4CE6-AE86-30AC246F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2911-B264-4794-92DA-5A439A3C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5A0-885E-4A27-92BA-D7E0A6C4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22DFD-D4B2-4017-9B00-91CF40EC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180F-2518-4347-83B3-18786DFC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1B03-760F-4684-AF56-88DA89CF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92B5-EAA6-4E28-A017-9B78EC08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3CCA-6E53-4A30-8F12-5311D182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EE08-E0FF-483B-B17A-E75A58BE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5A66-903A-41CC-B841-D85ACA0A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B2013-07CC-40E2-B58E-B3FF00BC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98470-1742-4924-8EAE-EFA03276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D73B-84DE-4C0F-92C2-3DF18DB9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CDB2-3316-42B1-B57B-512DD283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B924-AA66-4F93-AFB2-E5B5D512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B4722-D45E-4DBB-BAC7-BAF6F8AA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4B1C2-3AFA-4883-807F-49DBA156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5B950-F89F-4AD0-90DB-1567AC7A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6A44F-6C29-40DA-9466-A55B230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34E4B-8876-490F-B26F-12D928F4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EE93-2C43-4226-85B7-67E25831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AD35-DB64-4277-BD1A-239616B0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789F-5FDB-4DF2-82DA-CB6D518D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A5E09-CC75-4467-937B-326667472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547E-303D-4BD4-88E9-3EA9C03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86863-D70D-42A4-A52B-358DB570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64877-8402-4BE3-9A67-463A9F2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CB97E-6D02-417C-9CFE-E360FA36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F803-517E-4813-A741-242DEE69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1312D-5040-415A-A0D2-9D023C5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85B68-929D-46D4-8A45-183A5B3D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DB963-2C91-42EA-B7CD-192637A6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92F1-9273-4E51-983B-A4F8DCE6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F968-807A-448B-986C-BFE05D4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4F9D-0818-4411-9404-EE32F6BE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F1CF-9272-456B-87ED-7295EA2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68F-B577-4A10-B95C-8175C280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D29BC-609F-417E-A1FC-A2EA90CA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075EE-4742-45E0-B7B8-CE1A526A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AA523-66EB-48AE-AE6B-65DE9B3B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C93AF-6F0C-43E2-9823-FBC8ED86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36E0-31D6-4250-A19C-09381766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0C097-0489-4BD0-9B47-FA9DAE6D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8C56-E680-4461-994F-59649DE3D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988B-F5F4-4281-AA15-284C6E26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9F09B-14D2-4B85-804F-2176645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1D791-BF1D-469D-B451-6512359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F1E25-5049-4483-A41A-6607825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57065-C772-4698-BC07-24EF04CF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4C38-F080-44DA-BCBD-08A552F92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0E-839C-48EA-9CA6-3A0EEC36ECA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C5A7-A3A4-4601-9BE1-0299C82E1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4A98-443E-4B21-987B-15025578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102-0D39-464B-AA8A-1F91FF5A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WB Carbon Monitor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988B-7A6B-4D31-8922-294BB32A1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Region Boundary and LCZ maps</a:t>
            </a:r>
          </a:p>
          <a:p>
            <a:r>
              <a:rPr lang="en-US" dirty="0"/>
              <a:t>C.Z., 2022-07-07</a:t>
            </a:r>
          </a:p>
        </p:txBody>
      </p:sp>
    </p:spTree>
    <p:extLst>
      <p:ext uri="{BB962C8B-B14F-4D97-AF65-F5344CB8AC3E}">
        <p14:creationId xmlns:p14="http://schemas.microsoft.com/office/powerpoint/2010/main" val="15131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C425FA-7242-4456-A768-B13665ED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39" y="415371"/>
            <a:ext cx="4952321" cy="3574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E495F6-27AA-442A-8054-2912FB9FF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228" y="0"/>
            <a:ext cx="4395762" cy="3989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A40AD-FFF5-49BD-93F6-4FC93D442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36" y="3689404"/>
            <a:ext cx="4102757" cy="277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89E04-9A81-4D1A-800F-CFE6D2C89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0" y="3989472"/>
            <a:ext cx="4755188" cy="42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6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2A959-4763-47E8-BFD5-1402FCB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6" y="881742"/>
            <a:ext cx="7663213" cy="563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81B77-5728-4FDA-B492-047AFD2C7317}"/>
              </a:ext>
            </a:extLst>
          </p:cNvPr>
          <p:cNvSpPr txBox="1"/>
          <p:nvPr/>
        </p:nvSpPr>
        <p:spPr>
          <a:xfrm>
            <a:off x="359229" y="416379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numbers</a:t>
            </a:r>
          </a:p>
        </p:txBody>
      </p:sp>
    </p:spTree>
    <p:extLst>
      <p:ext uri="{BB962C8B-B14F-4D97-AF65-F5344CB8AC3E}">
        <p14:creationId xmlns:p14="http://schemas.microsoft.com/office/powerpoint/2010/main" val="921050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AD2082-8B36-4118-B0B6-19469EC1E7DA}"/>
              </a:ext>
            </a:extLst>
          </p:cNvPr>
          <p:cNvGrpSpPr/>
          <p:nvPr/>
        </p:nvGrpSpPr>
        <p:grpSpPr>
          <a:xfrm>
            <a:off x="3057514" y="3813825"/>
            <a:ext cx="3305708" cy="2591688"/>
            <a:chOff x="146126" y="3565668"/>
            <a:chExt cx="3305708" cy="25916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F0B1E2-D20A-4F93-8C62-0A404EBC162C}"/>
                </a:ext>
              </a:extLst>
            </p:cNvPr>
            <p:cNvSpPr/>
            <p:nvPr/>
          </p:nvSpPr>
          <p:spPr>
            <a:xfrm>
              <a:off x="158969" y="3569030"/>
              <a:ext cx="3292865" cy="25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D7673A-9C4B-4C3A-ADEF-B72F8B8570A4}"/>
                </a:ext>
              </a:extLst>
            </p:cNvPr>
            <p:cNvSpPr/>
            <p:nvPr/>
          </p:nvSpPr>
          <p:spPr>
            <a:xfrm>
              <a:off x="146126" y="3565668"/>
              <a:ext cx="31563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Total Emissions need to be assigned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C99FB-D570-49D7-9BB2-E7BB8A1F4FD9}"/>
                </a:ext>
              </a:extLst>
            </p:cNvPr>
            <p:cNvGrpSpPr/>
            <p:nvPr/>
          </p:nvGrpSpPr>
          <p:grpSpPr>
            <a:xfrm>
              <a:off x="325705" y="3981482"/>
              <a:ext cx="2907245" cy="1947273"/>
              <a:chOff x="5372100" y="6670415"/>
              <a:chExt cx="2907245" cy="212545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EB4F81-1F6D-47D8-9E55-84F0C362CF4E}"/>
                  </a:ext>
                </a:extLst>
              </p:cNvPr>
              <p:cNvSpPr/>
              <p:nvPr/>
            </p:nvSpPr>
            <p:spPr>
              <a:xfrm>
                <a:off x="5372100" y="6670415"/>
                <a:ext cx="2907245" cy="212545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0605E5-6E17-48BE-931D-310B9EB6158F}"/>
                  </a:ext>
                </a:extLst>
              </p:cNvPr>
              <p:cNvSpPr/>
              <p:nvPr/>
            </p:nvSpPr>
            <p:spPr>
              <a:xfrm>
                <a:off x="5372101" y="6670416"/>
                <a:ext cx="1486817" cy="36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Factor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810DC2-15FC-4A2F-B2E0-B15E4512F995}"/>
                </a:ext>
              </a:extLst>
            </p:cNvPr>
            <p:cNvSpPr/>
            <p:nvPr/>
          </p:nvSpPr>
          <p:spPr>
            <a:xfrm>
              <a:off x="514401" y="4397298"/>
              <a:ext cx="1117145" cy="555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Heating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EB3FDC-4C58-4C81-9D60-69B7754BAAD8}"/>
                </a:ext>
              </a:extLst>
            </p:cNvPr>
            <p:cNvSpPr/>
            <p:nvPr/>
          </p:nvSpPr>
          <p:spPr>
            <a:xfrm>
              <a:off x="51440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Electricity </a:t>
              </a:r>
              <a:r>
                <a:rPr lang="en-US" altLang="zh-CN" sz="1200" dirty="0"/>
                <a:t>Usage</a:t>
              </a:r>
              <a:endParaRPr lang="en-US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C10479-6064-45C1-945E-9D8107001ECB}"/>
                </a:ext>
              </a:extLst>
            </p:cNvPr>
            <p:cNvSpPr/>
            <p:nvPr/>
          </p:nvSpPr>
          <p:spPr>
            <a:xfrm>
              <a:off x="182885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Miscellaneous</a:t>
              </a:r>
              <a:endParaRPr lang="en-US" sz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1BCC3B-A131-4F5A-97B2-EA4330944234}"/>
              </a:ext>
            </a:extLst>
          </p:cNvPr>
          <p:cNvGrpSpPr/>
          <p:nvPr/>
        </p:nvGrpSpPr>
        <p:grpSpPr>
          <a:xfrm>
            <a:off x="176630" y="3571540"/>
            <a:ext cx="2482237" cy="3167398"/>
            <a:chOff x="3982358" y="5928755"/>
            <a:chExt cx="2482237" cy="31673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7F42FE-5CFF-49C4-B3F2-AA613BAEB283}"/>
                </a:ext>
              </a:extLst>
            </p:cNvPr>
            <p:cNvSpPr/>
            <p:nvPr/>
          </p:nvSpPr>
          <p:spPr>
            <a:xfrm>
              <a:off x="3982358" y="5928755"/>
              <a:ext cx="2482237" cy="3167398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75772-655B-4305-9FC6-EDF89B826650}"/>
                </a:ext>
              </a:extLst>
            </p:cNvPr>
            <p:cNvSpPr txBox="1"/>
            <p:nvPr/>
          </p:nvSpPr>
          <p:spPr>
            <a:xfrm>
              <a:off x="3982358" y="5962566"/>
              <a:ext cx="165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Activity Estimator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361CB4-F20C-4378-94EB-F1B30AB8ADB2}"/>
                </a:ext>
              </a:extLst>
            </p:cNvPr>
            <p:cNvSpPr/>
            <p:nvPr/>
          </p:nvSpPr>
          <p:spPr>
            <a:xfrm>
              <a:off x="4266748" y="6447538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Naïve</a:t>
              </a:r>
            </a:p>
            <a:p>
              <a:pPr algn="ctr"/>
              <a:r>
                <a:rPr lang="en-US" dirty="0"/>
                <a:t>f(pop, type)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F2AFF5-A18E-4F2E-BA71-47B0248CA9BC}"/>
                </a:ext>
              </a:extLst>
            </p:cNvPr>
            <p:cNvSpPr/>
            <p:nvPr/>
          </p:nvSpPr>
          <p:spPr>
            <a:xfrm>
              <a:off x="4266748" y="7200013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Satellite light image</a:t>
              </a:r>
            </a:p>
            <a:p>
              <a:pPr algn="ctr"/>
              <a:r>
                <a:rPr lang="en-US" sz="1600" dirty="0"/>
                <a:t>f(pop, type, light)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AAA2BE-F870-4E07-9F08-0748F8C4C06D}"/>
                </a:ext>
              </a:extLst>
            </p:cNvPr>
            <p:cNvSpPr/>
            <p:nvPr/>
          </p:nvSpPr>
          <p:spPr>
            <a:xfrm>
              <a:off x="4266748" y="7952488"/>
              <a:ext cx="1951264" cy="9575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Based on other data source, TomTom, …</a:t>
              </a:r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35A55E-0B42-4145-8771-E824745D33A5}"/>
              </a:ext>
            </a:extLst>
          </p:cNvPr>
          <p:cNvGrpSpPr/>
          <p:nvPr/>
        </p:nvGrpSpPr>
        <p:grpSpPr>
          <a:xfrm>
            <a:off x="6816594" y="3817187"/>
            <a:ext cx="2690004" cy="2588326"/>
            <a:chOff x="4026696" y="3565667"/>
            <a:chExt cx="2690004" cy="25883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8A80CE-E87B-4B21-8BF3-A8F0F70F9627}"/>
                </a:ext>
              </a:extLst>
            </p:cNvPr>
            <p:cNvGrpSpPr/>
            <p:nvPr/>
          </p:nvGrpSpPr>
          <p:grpSpPr>
            <a:xfrm>
              <a:off x="4026696" y="3565667"/>
              <a:ext cx="2690004" cy="2588326"/>
              <a:chOff x="4311536" y="5227262"/>
              <a:chExt cx="2690004" cy="25883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40F657-D8EA-48C8-8EF9-8DEC9D001672}"/>
                  </a:ext>
                </a:extLst>
              </p:cNvPr>
              <p:cNvSpPr/>
              <p:nvPr/>
            </p:nvSpPr>
            <p:spPr>
              <a:xfrm>
                <a:off x="4315837" y="5227262"/>
                <a:ext cx="2685703" cy="2588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798219-453B-49B1-A968-206DBFC15B54}"/>
                  </a:ext>
                </a:extLst>
              </p:cNvPr>
              <p:cNvSpPr/>
              <p:nvPr/>
            </p:nvSpPr>
            <p:spPr>
              <a:xfrm>
                <a:off x="4311536" y="5235050"/>
                <a:ext cx="1784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Multiplier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BE115-FF80-4049-8F59-365BB535C52B}"/>
                </a:ext>
              </a:extLst>
            </p:cNvPr>
            <p:cNvSpPr/>
            <p:nvPr/>
          </p:nvSpPr>
          <p:spPr>
            <a:xfrm>
              <a:off x="4371523" y="4013843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Population Density</a:t>
              </a:r>
            </a:p>
            <a:p>
              <a:pPr algn="ctr"/>
              <a:r>
                <a:rPr lang="en-US" sz="1600" dirty="0"/>
                <a:t>f(area, floors, type)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45BA4-7B37-48E6-81E7-14750623C685}"/>
                </a:ext>
              </a:extLst>
            </p:cNvPr>
            <p:cNvSpPr/>
            <p:nvPr/>
          </p:nvSpPr>
          <p:spPr>
            <a:xfrm>
              <a:off x="4371523" y="4739605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Building Type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7AB7A4-C053-4856-8F3D-61D91E0DF202}"/>
                </a:ext>
              </a:extLst>
            </p:cNvPr>
            <p:cNvSpPr/>
            <p:nvPr/>
          </p:nvSpPr>
          <p:spPr>
            <a:xfrm>
              <a:off x="4371523" y="5465367"/>
              <a:ext cx="1951264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Activities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36E4C4-7BDE-424A-BDDD-8268ECE3607D}"/>
              </a:ext>
            </a:extLst>
          </p:cNvPr>
          <p:cNvGrpSpPr/>
          <p:nvPr/>
        </p:nvGrpSpPr>
        <p:grpSpPr>
          <a:xfrm>
            <a:off x="10090383" y="4111314"/>
            <a:ext cx="2010295" cy="1981020"/>
            <a:chOff x="7130933" y="3576818"/>
            <a:chExt cx="2010295" cy="19810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49310C-622E-4896-8624-87CF43F4BFD5}"/>
                </a:ext>
              </a:extLst>
            </p:cNvPr>
            <p:cNvGrpSpPr/>
            <p:nvPr/>
          </p:nvGrpSpPr>
          <p:grpSpPr>
            <a:xfrm>
              <a:off x="7130933" y="3594810"/>
              <a:ext cx="2010295" cy="1963028"/>
              <a:chOff x="7130933" y="3594810"/>
              <a:chExt cx="2010295" cy="19630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FF6735-526E-4785-9D94-34029464900A}"/>
                  </a:ext>
                </a:extLst>
              </p:cNvPr>
              <p:cNvSpPr/>
              <p:nvPr/>
            </p:nvSpPr>
            <p:spPr>
              <a:xfrm>
                <a:off x="7130933" y="3594810"/>
                <a:ext cx="2010295" cy="1963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FDD55-A9C4-4BF9-8AAA-C7B2C3C74620}"/>
                  </a:ext>
                </a:extLst>
              </p:cNvPr>
              <p:cNvSpPr/>
              <p:nvPr/>
            </p:nvSpPr>
            <p:spPr>
              <a:xfrm>
                <a:off x="7495379" y="4017206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Street Level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D8DE1A-EC93-4347-8D98-B928685E8524}"/>
                  </a:ext>
                </a:extLst>
              </p:cNvPr>
              <p:cNvSpPr/>
              <p:nvPr/>
            </p:nvSpPr>
            <p:spPr>
              <a:xfrm>
                <a:off x="7501775" y="4775573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Map Grid</a:t>
                </a:r>
                <a:endParaRPr lang="en-US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7154DA-F6BB-473C-8F6E-2D67C64E83F3}"/>
                </a:ext>
              </a:extLst>
            </p:cNvPr>
            <p:cNvSpPr/>
            <p:nvPr/>
          </p:nvSpPr>
          <p:spPr>
            <a:xfrm>
              <a:off x="7479587" y="3576818"/>
              <a:ext cx="13129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CO2 Emission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7D7A7D-D58A-4FBC-B2CB-52991F8EBCDE}"/>
              </a:ext>
            </a:extLst>
          </p:cNvPr>
          <p:cNvGrpSpPr/>
          <p:nvPr/>
        </p:nvGrpSpPr>
        <p:grpSpPr>
          <a:xfrm>
            <a:off x="58765" y="-5546"/>
            <a:ext cx="12171145" cy="3325837"/>
            <a:chOff x="144490" y="126141"/>
            <a:chExt cx="12171145" cy="33258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EA0D0FA-4A8C-4E0F-9AF0-C2C6FE87F230}"/>
                </a:ext>
              </a:extLst>
            </p:cNvPr>
            <p:cNvGrpSpPr/>
            <p:nvPr/>
          </p:nvGrpSpPr>
          <p:grpSpPr>
            <a:xfrm>
              <a:off x="144490" y="126141"/>
              <a:ext cx="12171145" cy="3325837"/>
              <a:chOff x="144490" y="116898"/>
              <a:chExt cx="12171145" cy="332583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7777D07-50CF-4F69-9832-2258D8B3947A}"/>
                  </a:ext>
                </a:extLst>
              </p:cNvPr>
              <p:cNvGrpSpPr/>
              <p:nvPr/>
            </p:nvGrpSpPr>
            <p:grpSpPr>
              <a:xfrm>
                <a:off x="144490" y="116898"/>
                <a:ext cx="12171145" cy="3325837"/>
                <a:chOff x="2622711" y="108809"/>
                <a:chExt cx="8777376" cy="2890158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E7BAE99-D9D5-436C-BBDE-A3FD5D53EDBF}"/>
                    </a:ext>
                  </a:extLst>
                </p:cNvPr>
                <p:cNvSpPr/>
                <p:nvPr/>
              </p:nvSpPr>
              <p:spPr>
                <a:xfrm>
                  <a:off x="2622711" y="108809"/>
                  <a:ext cx="8777376" cy="28901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5B8EFD-F49B-4A7C-A623-7C210108FD57}"/>
                    </a:ext>
                  </a:extLst>
                </p:cNvPr>
                <p:cNvSpPr txBox="1"/>
                <p:nvPr/>
              </p:nvSpPr>
              <p:spPr>
                <a:xfrm>
                  <a:off x="2646426" y="180246"/>
                  <a:ext cx="1912668" cy="294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Building Floor/Type Estimator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152418-3D4E-4BD8-B017-0AA372E2CA60}"/>
                  </a:ext>
                </a:extLst>
              </p:cNvPr>
              <p:cNvSpPr/>
              <p:nvPr/>
            </p:nvSpPr>
            <p:spPr>
              <a:xfrm>
                <a:off x="338547" y="625339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Microsoft database</a:t>
                </a:r>
              </a:p>
              <a:p>
                <a:pPr algn="ctr"/>
                <a:r>
                  <a:rPr lang="en-US" sz="1600" dirty="0"/>
                  <a:t>(Polygenes only)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8747F2-0273-45F3-81F2-72B0A0B2F004}"/>
                  </a:ext>
                </a:extLst>
              </p:cNvPr>
              <p:cNvSpPr/>
              <p:nvPr/>
            </p:nvSpPr>
            <p:spPr>
              <a:xfrm>
                <a:off x="349456" y="2009266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Open street map Buildings (OSMB)</a:t>
                </a:r>
              </a:p>
              <a:p>
                <a:pPr algn="ctr"/>
                <a:r>
                  <a:rPr lang="en-US" sz="1600" dirty="0"/>
                  <a:t>(Polygene, height, type)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AEBF703-E2D5-4C9F-9808-1D48DED63AF5}"/>
                  </a:ext>
                </a:extLst>
              </p:cNvPr>
              <p:cNvSpPr/>
              <p:nvPr/>
            </p:nvSpPr>
            <p:spPr>
              <a:xfrm>
                <a:off x="2562949" y="596480"/>
                <a:ext cx="1951264" cy="254353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1. Compare the polygenes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If the polygenes from the two database can be matched, we can train a model  with OSMB and predict on Microsoft database </a:t>
                </a:r>
              </a:p>
              <a:p>
                <a:endParaRPr lang="en-US" sz="16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53376E3-E60B-4840-B750-6617303286E8}"/>
                  </a:ext>
                </a:extLst>
              </p:cNvPr>
              <p:cNvSpPr/>
              <p:nvPr/>
            </p:nvSpPr>
            <p:spPr>
              <a:xfrm>
                <a:off x="4796093" y="588693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2. Find out some other dataset that can be used as </a:t>
                </a:r>
                <a:r>
                  <a:rPr lang="en-US" sz="1600" b="1" u="sng" dirty="0"/>
                  <a:t>Feature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838EF8-BD6D-43E5-9137-729C8468F13F}"/>
                  </a:ext>
                </a:extLst>
              </p:cNvPr>
              <p:cNvSpPr/>
              <p:nvPr/>
            </p:nvSpPr>
            <p:spPr>
              <a:xfrm>
                <a:off x="4798260" y="2006108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Landcover, </a:t>
                </a:r>
              </a:p>
              <a:p>
                <a:pPr algn="ctr"/>
                <a:r>
                  <a:rPr lang="en-US" sz="1600" dirty="0"/>
                  <a:t>radar, </a:t>
                </a:r>
              </a:p>
              <a:p>
                <a:pPr algn="ctr"/>
                <a:r>
                  <a:rPr lang="en-US" sz="1600" dirty="0" err="1"/>
                  <a:t>ladar</a:t>
                </a:r>
                <a:r>
                  <a:rPr lang="en-US" sz="1600" dirty="0"/>
                  <a:t>, </a:t>
                </a:r>
              </a:p>
              <a:p>
                <a:pPr algn="ctr"/>
                <a:r>
                  <a:rPr lang="en-US" sz="1600" dirty="0"/>
                  <a:t>Light, …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E79D981-A908-48C4-BCE9-761D706563A9}"/>
                  </a:ext>
                </a:extLst>
              </p:cNvPr>
              <p:cNvSpPr/>
              <p:nvPr/>
            </p:nvSpPr>
            <p:spPr>
              <a:xfrm>
                <a:off x="7131120" y="596480"/>
                <a:ext cx="2352434" cy="254038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3. Build prediction model</a:t>
                </a:r>
              </a:p>
              <a:p>
                <a:endParaRPr lang="en-US" sz="1600" u="sng" dirty="0"/>
              </a:p>
              <a:p>
                <a:r>
                  <a:rPr lang="en-US" sz="1600" u="sng" dirty="0"/>
                  <a:t>X</a:t>
                </a:r>
                <a:r>
                  <a:rPr lang="en-US" sz="1600" dirty="0"/>
                  <a:t>: Polygene, Landcover, radar, </a:t>
                </a:r>
                <a:r>
                  <a:rPr lang="en-US" sz="1600" dirty="0" err="1"/>
                  <a:t>ladar</a:t>
                </a:r>
                <a:r>
                  <a:rPr lang="en-US" sz="1600" dirty="0"/>
                  <a:t>, light,…</a:t>
                </a:r>
              </a:p>
              <a:p>
                <a:r>
                  <a:rPr lang="en-US" sz="1600" u="sng" dirty="0"/>
                  <a:t>Y</a:t>
                </a:r>
                <a:r>
                  <a:rPr lang="en-US" sz="1600" dirty="0"/>
                  <a:t>: Height, type</a:t>
                </a:r>
              </a:p>
              <a:p>
                <a:r>
                  <a:rPr lang="en-US" sz="1600" u="sng" dirty="0"/>
                  <a:t>Training/testing</a:t>
                </a:r>
                <a:r>
                  <a:rPr lang="en-US" sz="1600" dirty="0"/>
                  <a:t>: Open street map Buildings</a:t>
                </a:r>
              </a:p>
              <a:p>
                <a:r>
                  <a:rPr lang="en-US" sz="1600" u="sng" dirty="0"/>
                  <a:t>Predicting</a:t>
                </a:r>
                <a:r>
                  <a:rPr lang="en-US" sz="1600" dirty="0"/>
                  <a:t>: Microsoft database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A8AAA5-9673-446A-9A05-6FF0DEC55E4A}"/>
                </a:ext>
              </a:extLst>
            </p:cNvPr>
            <p:cNvSpPr/>
            <p:nvPr/>
          </p:nvSpPr>
          <p:spPr>
            <a:xfrm>
              <a:off x="9680598" y="605723"/>
              <a:ext cx="2352434" cy="25403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/>
                <a:t>Type1: Non-deep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each polygene </a:t>
              </a:r>
              <a:r>
                <a:rPr lang="en-US" sz="1600" dirty="0"/>
                <a:t>as data sample</a:t>
              </a:r>
            </a:p>
            <a:p>
              <a:endParaRPr lang="en-US" sz="1600" dirty="0"/>
            </a:p>
            <a:p>
              <a:r>
                <a:rPr lang="en-US" sz="1600" dirty="0"/>
                <a:t>Type2: 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map tiles </a:t>
              </a:r>
              <a:r>
                <a:rPr lang="en-US" sz="1600" dirty="0"/>
                <a:t>as data sample (we can random sample map tiles from target region as sample)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0E738E7-E1A5-4051-B0D6-6A3358C05C42}"/>
              </a:ext>
            </a:extLst>
          </p:cNvPr>
          <p:cNvCxnSpPr>
            <a:stCxn id="25" idx="2"/>
            <a:endCxn id="38" idx="2"/>
          </p:cNvCxnSpPr>
          <p:nvPr/>
        </p:nvCxnSpPr>
        <p:spPr>
          <a:xfrm rot="5400000" flipH="1" flipV="1">
            <a:off x="4543962" y="3145847"/>
            <a:ext cx="466878" cy="6719304"/>
          </a:xfrm>
          <a:prstGeom prst="bentConnector3">
            <a:avLst>
              <a:gd name="adj1" fmla="val -489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751605E-2BE1-45D7-931D-5FB4A0B731B1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16200000" flipH="1">
            <a:off x="6905594" y="2559034"/>
            <a:ext cx="496896" cy="201940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5C177D3-7B91-4C9E-95DB-71936C5CF081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6363222" y="5111350"/>
            <a:ext cx="457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B9290-B6B0-474E-99F3-6624CCD07D26}"/>
              </a:ext>
            </a:extLst>
          </p:cNvPr>
          <p:cNvCxnSpPr>
            <a:stCxn id="22" idx="3"/>
            <a:endCxn id="40" idx="1"/>
          </p:cNvCxnSpPr>
          <p:nvPr/>
        </p:nvCxnSpPr>
        <p:spPr>
          <a:xfrm flipV="1">
            <a:off x="9506598" y="5110820"/>
            <a:ext cx="583785" cy="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19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955-180D-4C24-A6B2-4A2BCA8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boxes as boundary-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1F63-AF88-4C80-8A85-5AA6255C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Administrative divisions include large non-urban areas (not of our interests)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urban areas are divide into parts by administrative division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Easier for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D761-A617-4D43-A671-16B499EB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55" y="4158726"/>
            <a:ext cx="4250381" cy="269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256BA-3E22-4139-8FF3-7AF3FE3B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86" y="4203042"/>
            <a:ext cx="6507062" cy="2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F6A-4A6E-4080-AA5D-7E3EA5B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690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LCZ class and color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73C1-7C2F-4D52-BBBD-27BD61C1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36" y="69053"/>
            <a:ext cx="5517884" cy="674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7D5C8-C1D7-4E5A-AA44-D5C9724B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0" t="800" b="2756"/>
          <a:stretch/>
        </p:blipFill>
        <p:spPr>
          <a:xfrm>
            <a:off x="560508" y="1123078"/>
            <a:ext cx="488004" cy="546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14598-526C-44FE-B092-2782935CF06D}"/>
              </a:ext>
            </a:extLst>
          </p:cNvPr>
          <p:cNvSpPr txBox="1"/>
          <p:nvPr/>
        </p:nvSpPr>
        <p:spPr>
          <a:xfrm>
            <a:off x="957071" y="6214348"/>
            <a:ext cx="22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over 10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BF23-ACC3-49C9-967C-8A907E03CB68}"/>
              </a:ext>
            </a:extLst>
          </p:cNvPr>
          <p:cNvSpPr txBox="1"/>
          <p:nvPr/>
        </p:nvSpPr>
        <p:spPr>
          <a:xfrm>
            <a:off x="957070" y="5899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3-9 stories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309-4A03-4B78-8EED-BEF9BCE56DB1}"/>
              </a:ext>
            </a:extLst>
          </p:cNvPr>
          <p:cNvSpPr txBox="1"/>
          <p:nvPr/>
        </p:nvSpPr>
        <p:spPr>
          <a:xfrm>
            <a:off x="969866" y="556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1-3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3BD9F-DFDD-4DB7-AFA0-922CF1BA7DCB}"/>
              </a:ext>
            </a:extLst>
          </p:cNvPr>
          <p:cNvSpPr txBox="1"/>
          <p:nvPr/>
        </p:nvSpPr>
        <p:spPr>
          <a:xfrm>
            <a:off x="921464" y="5245817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10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E2EC9-85B8-4FAE-8281-92F708DF7C72}"/>
              </a:ext>
            </a:extLst>
          </p:cNvPr>
          <p:cNvSpPr txBox="1"/>
          <p:nvPr/>
        </p:nvSpPr>
        <p:spPr>
          <a:xfrm>
            <a:off x="957070" y="49279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3-9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61BA-C67E-4D21-834A-C741C95DBB4E}"/>
              </a:ext>
            </a:extLst>
          </p:cNvPr>
          <p:cNvSpPr txBox="1"/>
          <p:nvPr/>
        </p:nvSpPr>
        <p:spPr>
          <a:xfrm>
            <a:off x="957069" y="46127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1-3 stories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A4EC8-AFDF-4225-9D93-338187B7FC41}"/>
              </a:ext>
            </a:extLst>
          </p:cNvPr>
          <p:cNvSpPr txBox="1"/>
          <p:nvPr/>
        </p:nvSpPr>
        <p:spPr>
          <a:xfrm>
            <a:off x="957069" y="4293567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42BC-89EB-4605-B165-11E49F13ACF6}"/>
              </a:ext>
            </a:extLst>
          </p:cNvPr>
          <p:cNvSpPr txBox="1"/>
          <p:nvPr/>
        </p:nvSpPr>
        <p:spPr>
          <a:xfrm>
            <a:off x="950531" y="3978439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1-3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E2C0-65C7-4773-B720-DC8FEB162534}"/>
              </a:ext>
            </a:extLst>
          </p:cNvPr>
          <p:cNvSpPr txBox="1"/>
          <p:nvPr/>
        </p:nvSpPr>
        <p:spPr>
          <a:xfrm>
            <a:off x="1008466" y="3346073"/>
            <a:ext cx="106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DBA99-7D9C-49DA-B6A2-36357FF96A8A}"/>
              </a:ext>
            </a:extLst>
          </p:cNvPr>
          <p:cNvSpPr txBox="1"/>
          <p:nvPr/>
        </p:nvSpPr>
        <p:spPr>
          <a:xfrm>
            <a:off x="999522" y="3647063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Buildings in nature land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58135-0FD9-401D-BE5B-F5CB1EC9DD9F}"/>
              </a:ext>
            </a:extLst>
          </p:cNvPr>
          <p:cNvSpPr txBox="1"/>
          <p:nvPr/>
        </p:nvSpPr>
        <p:spPr>
          <a:xfrm>
            <a:off x="1026618" y="3068229"/>
            <a:ext cx="129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B35D-753F-467C-8DE6-FB0020C62F3F}"/>
              </a:ext>
            </a:extLst>
          </p:cNvPr>
          <p:cNvSpPr txBox="1"/>
          <p:nvPr/>
        </p:nvSpPr>
        <p:spPr>
          <a:xfrm>
            <a:off x="1026618" y="2749017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trees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CDE9C-45E7-46C4-83A2-C336FFAA1B6F}"/>
              </a:ext>
            </a:extLst>
          </p:cNvPr>
          <p:cNvSpPr txBox="1"/>
          <p:nvPr/>
        </p:nvSpPr>
        <p:spPr>
          <a:xfrm>
            <a:off x="1020080" y="24338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94E7D-C75D-41FD-B1BC-3C6324E98C3E}"/>
              </a:ext>
            </a:extLst>
          </p:cNvPr>
          <p:cNvSpPr txBox="1"/>
          <p:nvPr/>
        </p:nvSpPr>
        <p:spPr>
          <a:xfrm>
            <a:off x="1078015" y="180152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BDC2-DAE5-4006-BDE5-4D89D41FC1F9}"/>
              </a:ext>
            </a:extLst>
          </p:cNvPr>
          <p:cNvSpPr txBox="1"/>
          <p:nvPr/>
        </p:nvSpPr>
        <p:spPr>
          <a:xfrm>
            <a:off x="1069071" y="210251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plants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B4EB-E58A-431C-903D-7DEF91753C1C}"/>
              </a:ext>
            </a:extLst>
          </p:cNvPr>
          <p:cNvSpPr txBox="1"/>
          <p:nvPr/>
        </p:nvSpPr>
        <p:spPr>
          <a:xfrm>
            <a:off x="1078015" y="115005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6B0A-942A-4C84-9883-940DB105D9E9}"/>
              </a:ext>
            </a:extLst>
          </p:cNvPr>
          <p:cNvSpPr txBox="1"/>
          <p:nvPr/>
        </p:nvSpPr>
        <p:spPr>
          <a:xfrm>
            <a:off x="1069071" y="145104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193575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F37070-3793-476D-9569-6F1A87B7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 boxes as boundary- how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17A35-2674-4805-8188-AF3D91E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0" y="2060020"/>
            <a:ext cx="3754507" cy="2384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9C4BD-3426-4291-BD89-6F7F9CDD4865}"/>
              </a:ext>
            </a:extLst>
          </p:cNvPr>
          <p:cNvSpPr/>
          <p:nvPr/>
        </p:nvSpPr>
        <p:spPr>
          <a:xfrm>
            <a:off x="259013" y="1635909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0F9A-22CA-4CD5-B195-364E9DE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79" y="878196"/>
            <a:ext cx="7515765" cy="52553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71B0A-E9F0-4457-9488-541F45C9DA01}"/>
              </a:ext>
            </a:extLst>
          </p:cNvPr>
          <p:cNvSpPr/>
          <p:nvPr/>
        </p:nvSpPr>
        <p:spPr>
          <a:xfrm>
            <a:off x="345513" y="4529594"/>
            <a:ext cx="335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29.7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31.8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F8C43-7D1A-4B4B-8BDF-B72E8EF5CB27}"/>
              </a:ext>
            </a:extLst>
          </p:cNvPr>
          <p:cNvSpPr txBox="1"/>
          <p:nvPr/>
        </p:nvSpPr>
        <p:spPr>
          <a:xfrm>
            <a:off x="4590288" y="1635909"/>
            <a:ext cx="25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buildings (10%)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F9916-EF69-4C50-8D4F-DC389112BCEA}"/>
              </a:ext>
            </a:extLst>
          </p:cNvPr>
          <p:cNvSpPr txBox="1"/>
          <p:nvPr/>
        </p:nvSpPr>
        <p:spPr>
          <a:xfrm>
            <a:off x="8163300" y="637747"/>
            <a:ext cx="5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LCZ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B11EBD-DF57-4633-8C1A-6C52E017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329" y="3621502"/>
            <a:ext cx="3816028" cy="3108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3722D5-B810-48F6-BA81-5F86A049F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581" y="587236"/>
            <a:ext cx="5717465" cy="413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5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2A8E40-D4C7-40D8-ABC9-32E15489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68262" y="-6153391"/>
            <a:ext cx="11184017" cy="120078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75B077-774F-4744-AAEB-D853707E9CDD}"/>
              </a:ext>
            </a:extLst>
          </p:cNvPr>
          <p:cNvSpPr/>
          <p:nvPr/>
        </p:nvSpPr>
        <p:spPr>
          <a:xfrm>
            <a:off x="351205" y="120298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184FFA-6812-45F3-8C8E-86ABFF05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009" y="726276"/>
            <a:ext cx="4063909" cy="44818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CB1520-E524-4967-87C8-BE270A385916}"/>
              </a:ext>
            </a:extLst>
          </p:cNvPr>
          <p:cNvSpPr/>
          <p:nvPr/>
        </p:nvSpPr>
        <p:spPr>
          <a:xfrm>
            <a:off x="626541" y="5208116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26.6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28.5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9097C5-7ECB-44C4-AFB8-602EBC5C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731" y="3688082"/>
            <a:ext cx="3638187" cy="3040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8D4ABE-D347-40B6-9DB9-61E188072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677" y="489630"/>
            <a:ext cx="4250161" cy="470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5982C2-5FCD-4776-86E2-F45AE768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7" y="412297"/>
            <a:ext cx="3601812" cy="3521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0C1CB4-DCD0-4F3F-A20D-0398C2BC70BD}"/>
              </a:ext>
            </a:extLst>
          </p:cNvPr>
          <p:cNvSpPr/>
          <p:nvPr/>
        </p:nvSpPr>
        <p:spPr>
          <a:xfrm>
            <a:off x="330263" y="11021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C35A8-9EFC-4C5C-AF1B-0F5DF3DB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690" y="412297"/>
            <a:ext cx="5463146" cy="26125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451360-4351-47D3-9CD5-B87E83A30B7F}"/>
              </a:ext>
            </a:extLst>
          </p:cNvPr>
          <p:cNvSpPr/>
          <p:nvPr/>
        </p:nvSpPr>
        <p:spPr>
          <a:xfrm>
            <a:off x="330263" y="40280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36.9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EEA593-CAB2-484E-B385-AD9ABC5E4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257" y="3218169"/>
            <a:ext cx="5043485" cy="3400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4409EF-F67E-4A4B-AA24-03A10D7EA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997" y="3169989"/>
            <a:ext cx="3947405" cy="32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E258A-096A-4B4D-AB15-EBF065434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4" y="460214"/>
            <a:ext cx="5396012" cy="22016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FEA303-5DC3-4A04-AE7F-C3BAAA9C58BC}"/>
              </a:ext>
            </a:extLst>
          </p:cNvPr>
          <p:cNvSpPr/>
          <p:nvPr/>
        </p:nvSpPr>
        <p:spPr>
          <a:xfrm>
            <a:off x="374208" y="47047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FCCA6F-05AF-47B6-B2CD-B1C6311E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4" y="2795215"/>
            <a:ext cx="5155857" cy="2801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2A4F7-FA17-4614-9C5D-308273428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94" y="127848"/>
            <a:ext cx="4896012" cy="2756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4C14A-FEE5-49FD-ABA0-03E992F25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355" y="3096767"/>
            <a:ext cx="4064077" cy="33648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F432EE-A15D-4E0A-9D0D-ED899F46F224}"/>
              </a:ext>
            </a:extLst>
          </p:cNvPr>
          <p:cNvSpPr/>
          <p:nvPr/>
        </p:nvSpPr>
        <p:spPr>
          <a:xfrm>
            <a:off x="374208" y="5844618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37.85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38.03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8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7BB12-0F13-4CD0-A635-B7447C34B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8" y="623206"/>
            <a:ext cx="4784759" cy="30915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C6764D-F049-4830-A320-8C6655296126}"/>
              </a:ext>
            </a:extLst>
          </p:cNvPr>
          <p:cNvSpPr/>
          <p:nvPr/>
        </p:nvSpPr>
        <p:spPr>
          <a:xfrm>
            <a:off x="429183" y="28886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60A10-585B-4D97-8B00-C929E325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8" y="3957635"/>
            <a:ext cx="4930412" cy="17922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B486F0-F894-4FF0-93AC-013889F0134D}"/>
              </a:ext>
            </a:extLst>
          </p:cNvPr>
          <p:cNvSpPr/>
          <p:nvPr/>
        </p:nvSpPr>
        <p:spPr>
          <a:xfrm>
            <a:off x="429183" y="57498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39.65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39.80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7DAFA-2B2E-45A3-8920-C46F303F9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487" y="473528"/>
            <a:ext cx="5451534" cy="2596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E8C2-09E3-4273-98BC-BE7621C7C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552" y="3339498"/>
            <a:ext cx="3757903" cy="309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4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FE2A7E-8BE9-48BF-86A1-D32C6F5E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9" y="670065"/>
            <a:ext cx="4304867" cy="34756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78728A-665F-4DD8-A9A0-68FCB4556B97}"/>
              </a:ext>
            </a:extLst>
          </p:cNvPr>
          <p:cNvSpPr/>
          <p:nvPr/>
        </p:nvSpPr>
        <p:spPr>
          <a:xfrm>
            <a:off x="357791" y="17241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9F2B2-4D0B-46D9-B4A9-463A576D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9" y="3609431"/>
            <a:ext cx="5053312" cy="2170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688549-5B82-47F5-8C4E-4787742C9A52}"/>
              </a:ext>
            </a:extLst>
          </p:cNvPr>
          <p:cNvSpPr/>
          <p:nvPr/>
        </p:nvSpPr>
        <p:spPr>
          <a:xfrm>
            <a:off x="182880" y="60392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38.67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27.28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38.58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27.49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3FA54-3A91-4C26-8B7C-E22162ED2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82" y="142093"/>
            <a:ext cx="7139959" cy="3068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E7492-4B00-45B3-BB20-06DB42E19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720" y="3320171"/>
            <a:ext cx="4118340" cy="34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69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383</Words>
  <Application>Microsoft Office PowerPoint</Application>
  <PresentationFormat>Widescreen</PresentationFormat>
  <Paragraphs>89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Arial</vt:lpstr>
      <vt:lpstr>Calibri</vt:lpstr>
      <vt:lpstr>Calibri Light</vt:lpstr>
      <vt:lpstr>Consolas</vt:lpstr>
      <vt:lpstr>Office Theme</vt:lpstr>
      <vt:lpstr>WB Carbon Monitor Cities</vt:lpstr>
      <vt:lpstr>Use boxes as boundary- why</vt:lpstr>
      <vt:lpstr>LCZ class and color scheme</vt:lpstr>
      <vt:lpstr>Use boxes as boundary- 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Regions</dc:title>
  <dc:creator>czhou@LSCE.IPSL.FR</dc:creator>
  <cp:lastModifiedBy>czhou@LSCE.IPSL.FR</cp:lastModifiedBy>
  <cp:revision>37</cp:revision>
  <dcterms:created xsi:type="dcterms:W3CDTF">2022-06-17T11:06:21Z</dcterms:created>
  <dcterms:modified xsi:type="dcterms:W3CDTF">2022-07-21T15:09:37Z</dcterms:modified>
</cp:coreProperties>
</file>